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261" r:id="rId2"/>
    <p:sldId id="258" r:id="rId3"/>
    <p:sldId id="263" r:id="rId4"/>
    <p:sldId id="264" r:id="rId5"/>
    <p:sldId id="265" r:id="rId6"/>
    <p:sldId id="266" r:id="rId7"/>
    <p:sldId id="268" r:id="rId8"/>
    <p:sldId id="269" r:id="rId9"/>
    <p:sldId id="267" r:id="rId10"/>
  </p:sldIdLst>
  <p:sldSz cx="9906000" cy="6858000" type="A4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37" autoAdjust="0"/>
    <p:restoredTop sz="98225" autoAdjust="0"/>
  </p:normalViewPr>
  <p:slideViewPr>
    <p:cSldViewPr>
      <p:cViewPr varScale="1">
        <p:scale>
          <a:sx n="50" d="100"/>
          <a:sy n="50" d="100"/>
        </p:scale>
        <p:origin x="924" y="4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i-FI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1182A4-2B2A-4D72-B750-A444CEC425FE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78265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AB91E-A0FE-421D-89C5-8B41A4FFAF9B}" type="slidenum">
              <a:rPr lang="fi-FI"/>
              <a:pPr/>
              <a:t>1</a:t>
            </a:fld>
            <a:endParaRPr lang="fi-FI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524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1C620-72A9-42E6-BB4F-09FA296480FE}" type="slidenum">
              <a:rPr lang="fi-FI"/>
              <a:pPr/>
              <a:t>2</a:t>
            </a:fld>
            <a:endParaRPr lang="fi-FI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052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94EF2-18A5-4886-A77D-7BCA90A2AB4C}" type="slidenum">
              <a:rPr lang="fi-FI"/>
              <a:pPr/>
              <a:t>3</a:t>
            </a:fld>
            <a:endParaRPr lang="fi-FI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79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1C620-72A9-42E6-BB4F-09FA296480FE}" type="slidenum">
              <a:rPr lang="fi-FI"/>
              <a:pPr/>
              <a:t>4</a:t>
            </a:fld>
            <a:endParaRPr lang="fi-FI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32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73" name="Picture 13" descr="SJL_SUOMI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855663"/>
            <a:ext cx="4433887" cy="367665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495800"/>
            <a:ext cx="8382000" cy="6096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4313" y="5105400"/>
            <a:ext cx="6934200" cy="381000"/>
          </a:xfrm>
        </p:spPr>
        <p:txBody>
          <a:bodyPr/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1B9683D-30AF-4171-BD87-A3E3C7EDEAC5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606C65-2924-4729-A410-C58F59BA812C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15367" name="Picture 7" descr="SJL_siniviiva_8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13" y="5730875"/>
            <a:ext cx="9145587" cy="517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BA5CD3-C052-4194-89AD-FB846585EBF7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C3010-406A-4F5D-816B-9E29326129F1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58025" y="328613"/>
            <a:ext cx="2105025" cy="5386387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742950" y="328613"/>
            <a:ext cx="6162675" cy="538638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28E715-7C30-4B7E-9D2D-ADD29CC627A8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A968D-3C16-4081-82FD-61C27FEFC49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0E1504-A9E4-48D6-B2D5-B88FC0EF86C6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CAAC9A-5C55-45E4-9C39-E72F25DD1905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63EF0C-668C-4D4B-809C-2090786BB0B5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2DA44-B623-468C-8437-C5F6213DAA1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42950" y="1600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032850-A945-447B-B1F3-4558A3A45E88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31FBC-D986-41A4-9808-6D0BD48BDF5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1AE598-E62A-4927-A3B0-AEE4F5E57F3B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EBE0D-02A7-4ABD-887C-998C1D1C1412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4A39C9-6E92-433A-893E-941B0FC84F2A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897A8-4616-4817-AD09-7EFCC6DB9C6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724A3-AA46-4890-864F-F7D794007123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0122-E5C6-4556-B5EB-F81AC372D9C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3E43FA-DC36-43D1-9CE9-C629070F3F31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8F04A-CB1D-4F6B-91FA-4DD37B1C7B7E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E4764F-9FBE-4EEE-9C38-A5345C171596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0BDF4-29D9-43CF-B768-CB6E90D21F8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328613"/>
            <a:ext cx="7639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600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pic>
        <p:nvPicPr>
          <p:cNvPr id="1031" name="Picture 7" descr="SJL_siniviiva_85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413" y="5730875"/>
            <a:ext cx="9145587" cy="517525"/>
          </a:xfrm>
          <a:prstGeom prst="rect">
            <a:avLst/>
          </a:prstGeom>
          <a:noFill/>
        </p:spPr>
      </p:pic>
      <p:pic>
        <p:nvPicPr>
          <p:cNvPr id="1032" name="Picture 8" descr="SJL_SUOMI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99463" y="317500"/>
            <a:ext cx="1201737" cy="99695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66CC"/>
                </a:solidFill>
              </a:defRPr>
            </a:lvl1pPr>
          </a:lstStyle>
          <a:p>
            <a:fld id="{A6BF74ED-4403-4337-BA1E-F8B6A5581BF9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66CC"/>
                </a:solidFill>
              </a:defRPr>
            </a:lvl1pPr>
          </a:lstStyle>
          <a:p>
            <a:r>
              <a:rPr lang="fi-FI"/>
              <a:t>Suomen Jääkiekkoliitto / Etunimi Sukunimi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66CC"/>
                </a:solidFill>
              </a:defRPr>
            </a:lvl1pPr>
          </a:lstStyle>
          <a:p>
            <a:fld id="{73DA1445-F746-49B3-BC0E-06B062E20EBD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F0C7697F-807E-4DD6-80BF-904CD142EBB3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dirty="0"/>
              <a:t>Suomen Jääkiekkoliitto / Etelä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732A443-9A0C-4DFB-A1E4-E4B521A1A899}" type="slidenum">
              <a:rPr lang="fi-FI"/>
              <a:pPr/>
              <a:t>1</a:t>
            </a:fld>
            <a:endParaRPr lang="fi-FI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</a:rPr>
              <a:t>III-Divisioona kausi 2016-2017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209925" y="1241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pic>
        <p:nvPicPr>
          <p:cNvPr id="7170" name="Picture 2" descr="SJL_SUO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9463" y="317500"/>
            <a:ext cx="1201737" cy="99695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51411" y="3044825"/>
            <a:ext cx="5803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 sz="2800" b="1" dirty="0">
                <a:solidFill>
                  <a:schemeClr val="bg1"/>
                </a:solidFill>
              </a:rPr>
              <a:t>Näin pelattiin kaudella 2015-2016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CB752-C993-44AD-B953-12B6F7A10A37}" type="datetime1">
              <a:rPr lang="fi-FI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Jääkiekkoliitto / Etelä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9659E-5CD1-4424-B726-E9B1F41191C8}" type="slidenum">
              <a:rPr lang="fi-FI"/>
              <a:pPr/>
              <a:t>3</a:t>
            </a:fld>
            <a:endParaRPr lang="fi-FI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76536" y="116632"/>
            <a:ext cx="7639050" cy="914400"/>
          </a:xfrm>
        </p:spPr>
        <p:txBody>
          <a:bodyPr/>
          <a:lstStyle/>
          <a:p>
            <a:r>
              <a:rPr lang="fi-FI" dirty="0"/>
              <a:t>Pelaamistapa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2520" y="980728"/>
            <a:ext cx="8420100" cy="4320480"/>
          </a:xfrm>
        </p:spPr>
        <p:txBody>
          <a:bodyPr/>
          <a:lstStyle/>
          <a:p>
            <a:pPr lvl="0"/>
            <a:r>
              <a:rPr lang="fi-FI" sz="1200" dirty="0"/>
              <a:t>30 joukkuetta viiteen karsintalohkoon (6, 6, 6, 6, 6) kauden 2014-2015 rankingin mukaan. </a:t>
            </a:r>
            <a:br>
              <a:rPr lang="fi-FI" sz="1200" dirty="0"/>
            </a:br>
            <a:r>
              <a:rPr lang="fi-FI" sz="1200" dirty="0"/>
              <a:t>Lohkoissa kaksinkertaiset alkusarjat. 10 peliä. </a:t>
            </a:r>
            <a:r>
              <a:rPr lang="fi-FI" sz="1200" b="1" dirty="0"/>
              <a:t>30.9 – 22.11.2015</a:t>
            </a:r>
          </a:p>
          <a:p>
            <a:pPr marL="0" lvl="0" indent="0">
              <a:buNone/>
            </a:pPr>
            <a:endParaRPr lang="fi-FI" sz="1200" dirty="0"/>
          </a:p>
          <a:p>
            <a:pPr lvl="0"/>
            <a:r>
              <a:rPr lang="fi-FI" sz="1200" dirty="0"/>
              <a:t>Karsintalohkojen voittajat (5)  ja kolme parasta (3) kakkosta menevät III-divisioonan ylempään jatkosarjaan. 8 joukkuetta, </a:t>
            </a:r>
            <a:br>
              <a:rPr lang="fi-FI" sz="1200" dirty="0"/>
            </a:br>
            <a:r>
              <a:rPr lang="fi-FI" sz="1200" dirty="0"/>
              <a:t>1xsarja, 7 peliä. </a:t>
            </a:r>
            <a:r>
              <a:rPr lang="fi-FI" sz="1200" b="1" dirty="0"/>
              <a:t>4.12 – 21.2.2016</a:t>
            </a:r>
          </a:p>
          <a:p>
            <a:pPr lvl="1"/>
            <a:r>
              <a:rPr lang="fi-FI" sz="1200" dirty="0"/>
              <a:t>2 parasta </a:t>
            </a:r>
            <a:r>
              <a:rPr lang="fi-FI" sz="1200" dirty="0" err="1"/>
              <a:t>II-div</a:t>
            </a:r>
            <a:r>
              <a:rPr lang="fi-FI" sz="1200" dirty="0"/>
              <a:t> karsintasarjaan (alkaa n. </a:t>
            </a:r>
            <a:r>
              <a:rPr lang="fi-FI" sz="1200" b="1" dirty="0"/>
              <a:t>29.2.2016</a:t>
            </a:r>
            <a:r>
              <a:rPr lang="fi-FI" sz="1200" dirty="0"/>
              <a:t>) karsimaan 2 II-joukkueen kanssa + 2 Kymi-Saimaan joukkueen kanssa 2 paikasta II DIV 16-17. 1xsarja, 5 peliä </a:t>
            </a:r>
            <a:r>
              <a:rPr lang="fi-FI" sz="1200" b="1" dirty="0"/>
              <a:t>29.2 – 24.3.2016</a:t>
            </a:r>
            <a:endParaRPr lang="fi-FI" sz="1200" dirty="0"/>
          </a:p>
          <a:p>
            <a:pPr lvl="1"/>
            <a:r>
              <a:rPr lang="fi-FI" sz="1200" dirty="0"/>
              <a:t>Loput joukkueet III-div ylempään  loppusarjaan, 6 joukkuetta, 1xsarja. 5 ottelua. </a:t>
            </a:r>
            <a:r>
              <a:rPr lang="fi-FI" sz="1200" b="1" dirty="0"/>
              <a:t>22.2 – 6.3.2016</a:t>
            </a:r>
          </a:p>
          <a:p>
            <a:pPr lvl="2"/>
            <a:r>
              <a:rPr lang="fi-FI" sz="1200" dirty="0"/>
              <a:t>Sarjan kaksi parasta play </a:t>
            </a:r>
            <a:r>
              <a:rPr lang="fi-FI" sz="1200" dirty="0" err="1"/>
              <a:t>offeihin</a:t>
            </a:r>
            <a:r>
              <a:rPr lang="fi-FI" sz="1200" dirty="0"/>
              <a:t> yhdessä Kymi-Saimaan kahden parhaan kanssa</a:t>
            </a:r>
          </a:p>
          <a:p>
            <a:pPr lvl="1"/>
            <a:r>
              <a:rPr lang="fi-FI" sz="1200" dirty="0"/>
              <a:t>Välierät, </a:t>
            </a:r>
            <a:r>
              <a:rPr lang="fi-FI" sz="1200" b="1" dirty="0"/>
              <a:t>12. ja 13.3.2016 </a:t>
            </a:r>
            <a:r>
              <a:rPr lang="fi-FI" sz="1200" dirty="0"/>
              <a:t>(seurat sopivat pelipäivät) (paras kahdesta)</a:t>
            </a:r>
          </a:p>
          <a:p>
            <a:pPr lvl="2"/>
            <a:r>
              <a:rPr lang="fi-FI" sz="1200" dirty="0"/>
              <a:t>ET 1 – KS 2 ja KS 1 – ET 2</a:t>
            </a:r>
          </a:p>
          <a:p>
            <a:pPr lvl="1"/>
            <a:r>
              <a:rPr lang="fi-FI" sz="1200" dirty="0"/>
              <a:t>Voittajat finaaliin, </a:t>
            </a:r>
            <a:r>
              <a:rPr lang="fi-FI" sz="1200" b="1" dirty="0"/>
              <a:t>19-20.3.2016 </a:t>
            </a:r>
            <a:r>
              <a:rPr lang="fi-FI" sz="1200" dirty="0"/>
              <a:t>(seurat sopivat pelipäivät)</a:t>
            </a:r>
          </a:p>
          <a:p>
            <a:pPr marL="0" lvl="0" indent="0">
              <a:buNone/>
            </a:pPr>
            <a:endParaRPr lang="fi-FI" sz="1200" dirty="0"/>
          </a:p>
          <a:p>
            <a:pPr lvl="0"/>
            <a:r>
              <a:rPr lang="fi-FI" sz="1200" dirty="0"/>
              <a:t>III-divisioonan alempi jatkosarja on 22 joukkueen sarja kahdessa painotetussa lohkossa. Lohkossa 1, 11 joukkueen yksinkertainen sarja ja lohkossa 2, 11 joukkueen yksinkertainen sarja. 10 peliä. </a:t>
            </a:r>
            <a:r>
              <a:rPr lang="fi-FI" sz="1200" b="1" dirty="0"/>
              <a:t>4.12 – 6.3.2016</a:t>
            </a:r>
            <a:endParaRPr lang="fi-FI" sz="1200" dirty="0"/>
          </a:p>
          <a:p>
            <a:pPr lvl="1"/>
            <a:r>
              <a:rPr lang="fi-FI" sz="1200" dirty="0"/>
              <a:t>Lohkon 1 kolme parasta ja lohkon 2 paras joukkue alemman sarjan </a:t>
            </a:r>
            <a:r>
              <a:rPr lang="fi-FI" sz="1200" dirty="0" err="1"/>
              <a:t>playoffeihin</a:t>
            </a:r>
            <a:r>
              <a:rPr lang="fi-FI" sz="1200" dirty="0"/>
              <a:t> </a:t>
            </a:r>
          </a:p>
          <a:p>
            <a:pPr lvl="2"/>
            <a:r>
              <a:rPr lang="fi-FI" sz="1200" dirty="0"/>
              <a:t>Välierät L1 1.- L2 1. ja L1 2. – </a:t>
            </a:r>
            <a:r>
              <a:rPr lang="fi-FI" sz="1200"/>
              <a:t>L1 3.: </a:t>
            </a:r>
            <a:r>
              <a:rPr lang="fi-FI" sz="1200" dirty="0"/>
              <a:t>(paras kahdesta), </a:t>
            </a:r>
            <a:r>
              <a:rPr lang="fi-FI" sz="1200" b="1" dirty="0"/>
              <a:t>9. – 13.3.2016 </a:t>
            </a:r>
            <a:r>
              <a:rPr lang="fi-FI" sz="1200" dirty="0"/>
              <a:t>(seurat sopivat pelipäivät)</a:t>
            </a:r>
          </a:p>
          <a:p>
            <a:pPr lvl="2"/>
            <a:r>
              <a:rPr lang="fi-FI" sz="1200" dirty="0"/>
              <a:t> Voittajat finaaliin (paras kahdesta) </a:t>
            </a:r>
            <a:r>
              <a:rPr lang="fi-FI" sz="1200" b="1" dirty="0"/>
              <a:t>16-20.3.2016 </a:t>
            </a:r>
            <a:r>
              <a:rPr lang="fi-FI" sz="1200" dirty="0"/>
              <a:t>(seurat sopivat pelipäivät)</a:t>
            </a:r>
          </a:p>
          <a:p>
            <a:pPr lvl="2"/>
            <a:r>
              <a:rPr lang="fi-FI" sz="1200" dirty="0"/>
              <a:t>Otteluita/joukkue arvio 20-22 + play </a:t>
            </a:r>
            <a:r>
              <a:rPr lang="fi-FI" sz="1200" dirty="0" err="1"/>
              <a:t>offit</a:t>
            </a:r>
            <a:r>
              <a:rPr lang="fi-FI" sz="1200" dirty="0"/>
              <a:t> </a:t>
            </a:r>
          </a:p>
          <a:p>
            <a:pPr lvl="0"/>
            <a:r>
              <a:rPr lang="fi-FI" sz="1200" dirty="0"/>
              <a:t>Peliaika 3x20 min</a:t>
            </a:r>
          </a:p>
          <a:p>
            <a:pPr lvl="0"/>
            <a:r>
              <a:rPr lang="fi-FI" sz="1200" dirty="0"/>
              <a:t>Yksi jäänajo.</a:t>
            </a:r>
          </a:p>
        </p:txBody>
      </p:sp>
    </p:spTree>
    <p:extLst>
      <p:ext uri="{BB962C8B-B14F-4D97-AF65-F5344CB8AC3E}">
        <p14:creationId xmlns:p14="http://schemas.microsoft.com/office/powerpoint/2010/main" val="289916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  <p:pic>
        <p:nvPicPr>
          <p:cNvPr id="7170" name="Picture 2" descr="SJL_SUOMI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99463" y="317500"/>
            <a:ext cx="1201737" cy="99695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459647" y="3044825"/>
            <a:ext cx="2986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i-FI" sz="2800" b="1" dirty="0">
                <a:solidFill>
                  <a:schemeClr val="bg1"/>
                </a:solidFill>
              </a:rPr>
              <a:t>Kausi 2016-2017</a:t>
            </a:r>
          </a:p>
        </p:txBody>
      </p:sp>
    </p:spTree>
    <p:extLst>
      <p:ext uri="{BB962C8B-B14F-4D97-AF65-F5344CB8AC3E}">
        <p14:creationId xmlns:p14="http://schemas.microsoft.com/office/powerpoint/2010/main" val="120596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III-Divisioona Kausi 16-17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Runkosarja alkaa 23.9 ja päättyy 19.2.2017</a:t>
            </a:r>
          </a:p>
          <a:p>
            <a:r>
              <a:rPr lang="fi-FI" dirty="0"/>
              <a:t>Alkusarjat 23.9-11.12 – 11/12 viikkoa aikaa pelata</a:t>
            </a:r>
          </a:p>
          <a:p>
            <a:pPr lvl="1"/>
            <a:r>
              <a:rPr lang="fi-FI" dirty="0"/>
              <a:t>4.11.2016 – 7.11.2016 EI PELEJÄ</a:t>
            </a:r>
          </a:p>
          <a:p>
            <a:r>
              <a:rPr lang="fi-FI" dirty="0"/>
              <a:t>Ylempi Jatkosarja 7.1-19.2 – 7 viikkoa aikaa pelata</a:t>
            </a:r>
          </a:p>
          <a:p>
            <a:r>
              <a:rPr lang="fi-FI" dirty="0"/>
              <a:t>Alempi Jatkosarja 7.1-19.2 – 7 viikkoa aikaa pelata</a:t>
            </a:r>
          </a:p>
          <a:p>
            <a:r>
              <a:rPr lang="fi-FI" dirty="0"/>
              <a:t>Karsinnat/</a:t>
            </a:r>
            <a:r>
              <a:rPr lang="fi-FI" dirty="0" err="1"/>
              <a:t>Playoffs</a:t>
            </a:r>
            <a:r>
              <a:rPr lang="fi-FI" dirty="0"/>
              <a:t> 25.2 -&gt;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504-A9E4-48D6-B2D5-B88FC0EF86C6}" type="datetime1">
              <a:rPr lang="fi-FI" smtClean="0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Jääkiekkoliitto / Etelä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AC9A-5C55-45E4-9C39-E72F25DD1905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935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III-Divisioona Kausi 16-17 Alkusarja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28 joukkuetta</a:t>
            </a:r>
          </a:p>
          <a:p>
            <a:pPr lvl="1"/>
            <a:r>
              <a:rPr lang="fi-FI" dirty="0"/>
              <a:t>Alkusarjat 2 lohkoa 14 joukkuetta – 1 x sarja = 13 peliä</a:t>
            </a:r>
          </a:p>
          <a:p>
            <a:pPr lvl="1"/>
            <a:r>
              <a:rPr lang="fi-FI" dirty="0"/>
              <a:t>5 joukkuetta per lohko ylempään jatkosarjaan</a:t>
            </a:r>
          </a:p>
          <a:p>
            <a:pPr lvl="1"/>
            <a:r>
              <a:rPr lang="fi-FI" dirty="0"/>
              <a:t>9 joukkuetta per lohko alempaan jatkosarjaan</a:t>
            </a:r>
          </a:p>
          <a:p>
            <a:pPr marL="457200" lvl="1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504-A9E4-48D6-B2D5-B88FC0EF86C6}" type="datetime1">
              <a:rPr lang="fi-FI" smtClean="0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Jääkiekkoliitto / Etelä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AC9A-5C55-45E4-9C39-E72F25DD1905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623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III-Divisioona Kausi 16-17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Alkulohko 1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sz="1200" dirty="0"/>
              <a:t>OKK</a:t>
            </a:r>
          </a:p>
          <a:p>
            <a:r>
              <a:rPr lang="fi-FI" sz="1200" dirty="0"/>
              <a:t>HAKI</a:t>
            </a:r>
          </a:p>
          <a:p>
            <a:r>
              <a:rPr lang="fi-FI" sz="1200" dirty="0"/>
              <a:t>EKS</a:t>
            </a:r>
          </a:p>
          <a:p>
            <a:r>
              <a:rPr lang="fi-FI" sz="1200" dirty="0"/>
              <a:t>Apollo Rangers</a:t>
            </a:r>
          </a:p>
          <a:p>
            <a:r>
              <a:rPr lang="fi-FI" sz="1200" dirty="0"/>
              <a:t>RAMS</a:t>
            </a:r>
          </a:p>
          <a:p>
            <a:r>
              <a:rPr lang="fi-FI" sz="1200" dirty="0"/>
              <a:t>EVU</a:t>
            </a:r>
          </a:p>
          <a:p>
            <a:r>
              <a:rPr lang="fi-FI" sz="1200" dirty="0"/>
              <a:t>HC Ludwig</a:t>
            </a:r>
          </a:p>
          <a:p>
            <a:r>
              <a:rPr lang="fi-FI" sz="1200" dirty="0"/>
              <a:t>Storm</a:t>
            </a:r>
          </a:p>
          <a:p>
            <a:r>
              <a:rPr lang="fi-FI" sz="1200" dirty="0" err="1"/>
              <a:t>Bruins</a:t>
            </a:r>
            <a:endParaRPr lang="fi-FI" sz="1200" dirty="0"/>
          </a:p>
          <a:p>
            <a:r>
              <a:rPr lang="fi-FI" sz="1200" dirty="0" err="1"/>
              <a:t>Hawks</a:t>
            </a:r>
            <a:endParaRPr lang="fi-FI" sz="1200" dirty="0"/>
          </a:p>
          <a:p>
            <a:r>
              <a:rPr lang="fi-FI" sz="1200" dirty="0"/>
              <a:t>Tavastia</a:t>
            </a:r>
          </a:p>
          <a:p>
            <a:r>
              <a:rPr lang="fi-FI" sz="1200" dirty="0"/>
              <a:t>PT-80</a:t>
            </a:r>
          </a:p>
          <a:p>
            <a:r>
              <a:rPr lang="fi-FI" sz="1200" dirty="0"/>
              <a:t>Näädät</a:t>
            </a:r>
          </a:p>
          <a:p>
            <a:r>
              <a:rPr lang="fi-FI" sz="1200" dirty="0" err="1"/>
              <a:t>PiTa</a:t>
            </a:r>
            <a:endParaRPr lang="fi-FI" sz="12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/>
              <a:t>Alkulohko 2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i-FI" sz="1200" dirty="0" err="1"/>
              <a:t>KelA</a:t>
            </a:r>
            <a:endParaRPr lang="fi-FI" sz="1200" dirty="0"/>
          </a:p>
          <a:p>
            <a:r>
              <a:rPr lang="fi-FI" sz="1200" dirty="0"/>
              <a:t>KHT</a:t>
            </a:r>
          </a:p>
          <a:p>
            <a:r>
              <a:rPr lang="fi-FI" sz="1200" dirty="0"/>
              <a:t>Red Wings</a:t>
            </a:r>
          </a:p>
          <a:p>
            <a:r>
              <a:rPr lang="fi-FI" sz="1200" dirty="0"/>
              <a:t>Karhu-Kissat</a:t>
            </a:r>
          </a:p>
          <a:p>
            <a:r>
              <a:rPr lang="fi-FI" sz="1200" dirty="0"/>
              <a:t>Jää-Tiikerit</a:t>
            </a:r>
          </a:p>
          <a:p>
            <a:r>
              <a:rPr lang="fi-FI" sz="1200" dirty="0"/>
              <a:t>PUS</a:t>
            </a:r>
          </a:p>
          <a:p>
            <a:r>
              <a:rPr lang="fi-FI" sz="1200" dirty="0" err="1"/>
              <a:t>GrIFK</a:t>
            </a:r>
            <a:endParaRPr lang="fi-FI" sz="1200" dirty="0"/>
          </a:p>
          <a:p>
            <a:r>
              <a:rPr lang="fi-FI" sz="1200" dirty="0" err="1"/>
              <a:t>PiTa</a:t>
            </a:r>
            <a:r>
              <a:rPr lang="fi-FI" sz="1200" dirty="0"/>
              <a:t> II</a:t>
            </a:r>
          </a:p>
          <a:p>
            <a:r>
              <a:rPr lang="fi-FI" sz="1200" dirty="0" err="1"/>
              <a:t>KoPo</a:t>
            </a:r>
            <a:endParaRPr lang="fi-FI" sz="1200" dirty="0"/>
          </a:p>
          <a:p>
            <a:r>
              <a:rPr lang="fi-FI" sz="1200" dirty="0"/>
              <a:t>HJK</a:t>
            </a:r>
          </a:p>
          <a:p>
            <a:r>
              <a:rPr lang="fi-FI" sz="1200" dirty="0"/>
              <a:t>OKK Tankki</a:t>
            </a:r>
          </a:p>
          <a:p>
            <a:r>
              <a:rPr lang="fi-FI" sz="1200" dirty="0"/>
              <a:t>HC Morjens</a:t>
            </a:r>
          </a:p>
          <a:p>
            <a:r>
              <a:rPr lang="fi-FI" sz="1200" dirty="0"/>
              <a:t>Viikingit</a:t>
            </a:r>
          </a:p>
          <a:p>
            <a:r>
              <a:rPr lang="fi-FI" sz="1200" dirty="0"/>
              <a:t>LJK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AE598-E62A-4927-A3B0-AEE4F5E57F3B}" type="datetime1">
              <a:rPr lang="fi-FI" smtClean="0"/>
              <a:pPr/>
              <a:t>4.1.2017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Jääkiekkoliitto / Etelä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EBE0D-02A7-4ABD-887C-998C1D1C1412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782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III-Divisioona Kausi 16-17 Jatkosarjat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700" dirty="0"/>
              <a:t>Ylempi jatkosarja 10 joukkuetta – 1 x sarja = 9 peliä</a:t>
            </a:r>
          </a:p>
          <a:p>
            <a:pPr lvl="1"/>
            <a:r>
              <a:rPr lang="fi-FI" sz="1700" dirty="0"/>
              <a:t>Jatkosarjan 3 parasta II-Div. karsintoihin</a:t>
            </a:r>
          </a:p>
          <a:p>
            <a:pPr lvl="1"/>
            <a:r>
              <a:rPr lang="fi-FI" sz="1700" dirty="0"/>
              <a:t>Joukkueille 4-8 </a:t>
            </a:r>
            <a:r>
              <a:rPr lang="fi-FI" sz="1700" dirty="0" err="1"/>
              <a:t>Playoffs</a:t>
            </a:r>
            <a:r>
              <a:rPr lang="fi-FI" sz="1700" dirty="0"/>
              <a:t> – pelitapa paras kahdesta</a:t>
            </a:r>
          </a:p>
          <a:p>
            <a:pPr lvl="1"/>
            <a:r>
              <a:rPr lang="fi-FI" sz="1700" dirty="0"/>
              <a:t>Finaaliottelu KS voittajaa vastaan 25.3.2016</a:t>
            </a:r>
          </a:p>
          <a:p>
            <a:r>
              <a:rPr lang="fi-FI" sz="1700" dirty="0"/>
              <a:t>Alempi jatkosarja 2 lohkoa, 9 joukkuetta/lohko – 1 x sarja = 8 peliä </a:t>
            </a:r>
          </a:p>
          <a:p>
            <a:pPr lvl="1"/>
            <a:r>
              <a:rPr lang="fi-FI" sz="1700" dirty="0"/>
              <a:t>4 joukkuetta per lohko </a:t>
            </a:r>
            <a:r>
              <a:rPr lang="fi-FI" sz="1700" dirty="0" err="1"/>
              <a:t>Playoffs</a:t>
            </a:r>
            <a:endParaRPr lang="fi-FI" sz="1700" dirty="0"/>
          </a:p>
          <a:p>
            <a:pPr lvl="1"/>
            <a:r>
              <a:rPr lang="fi-FI" sz="1700" dirty="0"/>
              <a:t>L1/1 VS L2/4, L1/2 VS L2/3, L2/2 VS L1/3, L2/1 VS L1/4</a:t>
            </a:r>
          </a:p>
          <a:p>
            <a:pPr lvl="1"/>
            <a:r>
              <a:rPr lang="fi-FI" sz="1700" dirty="0"/>
              <a:t>Alemman jatkosarjan finalistit III-Divisioonaan kaudelle 2017-2018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504-A9E4-48D6-B2D5-B88FC0EF86C6}" type="datetime1">
              <a:rPr lang="fi-FI" smtClean="0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Jääkiekkoliitto / Etelä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AC9A-5C55-45E4-9C39-E72F25DD1905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282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III-Divisioona Kausi 2017-2018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III-Divisioona – 12 joukkuetta</a:t>
            </a:r>
          </a:p>
          <a:p>
            <a:pPr lvl="1"/>
            <a:r>
              <a:rPr lang="fi-FI" dirty="0"/>
              <a:t>12 joukkuetta kauden 2016-2017 sijoitusten mukaan </a:t>
            </a:r>
          </a:p>
          <a:p>
            <a:pPr lvl="1"/>
            <a:r>
              <a:rPr lang="fi-FI" dirty="0"/>
              <a:t>Koko kauden mittainen sarja</a:t>
            </a:r>
          </a:p>
          <a:p>
            <a:pPr lvl="1"/>
            <a:r>
              <a:rPr lang="fi-FI" dirty="0"/>
              <a:t>Karsinnat II-Divisioonaan ja III-Divisioonan noususarjaan</a:t>
            </a:r>
          </a:p>
          <a:p>
            <a:r>
              <a:rPr lang="fi-FI" dirty="0"/>
              <a:t>III-Divisioonan noususarja – avoin ilmoittautuminen</a:t>
            </a:r>
          </a:p>
          <a:p>
            <a:pPr lvl="1"/>
            <a:r>
              <a:rPr lang="fi-FI" dirty="0"/>
              <a:t>Koko kauden mittainen sarja – 1-2 lohkoa</a:t>
            </a:r>
          </a:p>
          <a:p>
            <a:pPr lvl="1"/>
            <a:r>
              <a:rPr lang="fi-FI" dirty="0"/>
              <a:t>n. 15-18 joukkuetta </a:t>
            </a:r>
          </a:p>
          <a:p>
            <a:pPr lvl="1"/>
            <a:r>
              <a:rPr lang="fi-FI" dirty="0"/>
              <a:t>Karsinta III-Divisioonaan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504-A9E4-48D6-B2D5-B88FC0EF86C6}" type="datetime1">
              <a:rPr lang="fi-FI" smtClean="0"/>
              <a:pPr/>
              <a:t>4.1.2017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Suomen Jääkiekkoliitto / Etelä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AAC9A-5C55-45E4-9C39-E72F25DD1905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518730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300</Words>
  <Application>Microsoft Office PowerPoint</Application>
  <PresentationFormat>A4-paperi (210 x 297 mm)</PresentationFormat>
  <Paragraphs>107</Paragraphs>
  <Slides>9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ＭＳ Ｐゴシック</vt:lpstr>
      <vt:lpstr>Arial</vt:lpstr>
      <vt:lpstr>Blank Presentation</vt:lpstr>
      <vt:lpstr>III-Divisioona kausi 2016-2017</vt:lpstr>
      <vt:lpstr>PowerPoint-esitys</vt:lpstr>
      <vt:lpstr>Pelaamistapa</vt:lpstr>
      <vt:lpstr>PowerPoint-esitys</vt:lpstr>
      <vt:lpstr>III-Divisioona Kausi 16-17</vt:lpstr>
      <vt:lpstr>III-Divisioona Kausi 16-17 Alkusarja</vt:lpstr>
      <vt:lpstr>III-Divisioona Kausi 16-17</vt:lpstr>
      <vt:lpstr>III-Divisioona Kausi 16-17 Jatkosarjat</vt:lpstr>
      <vt:lpstr>III-Divisioona Kausi 2017-2018 </vt:lpstr>
    </vt:vector>
  </TitlesOfParts>
  <Manager/>
  <Company>SJL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SJL</dc:creator>
  <cp:keywords/>
  <dc:description/>
  <cp:lastModifiedBy>Masi</cp:lastModifiedBy>
  <cp:revision>52</cp:revision>
  <dcterms:created xsi:type="dcterms:W3CDTF">2008-06-27T09:40:51Z</dcterms:created>
  <dcterms:modified xsi:type="dcterms:W3CDTF">2017-01-04T21:55:14Z</dcterms:modified>
  <cp:category/>
</cp:coreProperties>
</file>